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2"/>
  </p:notesMasterIdLst>
  <p:sldIdLst>
    <p:sldId id="384" r:id="rId4"/>
    <p:sldId id="391" r:id="rId5"/>
    <p:sldId id="267" r:id="rId6"/>
    <p:sldId id="257" r:id="rId7"/>
    <p:sldId id="376" r:id="rId8"/>
    <p:sldId id="268" r:id="rId9"/>
    <p:sldId id="270" r:id="rId10"/>
    <p:sldId id="265" r:id="rId11"/>
    <p:sldId id="266" r:id="rId12"/>
    <p:sldId id="389" r:id="rId13"/>
    <p:sldId id="394" r:id="rId14"/>
    <p:sldId id="388" r:id="rId15"/>
    <p:sldId id="269" r:id="rId16"/>
    <p:sldId id="390" r:id="rId17"/>
    <p:sldId id="380" r:id="rId18"/>
    <p:sldId id="392" r:id="rId19"/>
    <p:sldId id="375" r:id="rId20"/>
    <p:sldId id="393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6"/>
    <p:restoredTop sz="93072" autoAdjust="0"/>
  </p:normalViewPr>
  <p:slideViewPr>
    <p:cSldViewPr>
      <p:cViewPr varScale="1">
        <p:scale>
          <a:sx n="131" d="100"/>
          <a:sy n="131" d="100"/>
        </p:scale>
        <p:origin x="51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85750"/>
            <a:ext cx="1014395" cy="1014395"/>
          </a:xfrm>
          <a:prstGeom prst="rect">
            <a:avLst/>
          </a:prstGeom>
        </p:spPr>
      </p:pic>
      <p:sp>
        <p:nvSpPr>
          <p:cNvPr id="7" name="Title 18"/>
          <p:cNvSpPr txBox="1">
            <a:spLocks/>
          </p:cNvSpPr>
          <p:nvPr userDrawn="1"/>
        </p:nvSpPr>
        <p:spPr>
          <a:xfrm>
            <a:off x="638700" y="3181350"/>
            <a:ext cx="7215996" cy="83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2114471"/>
            <a:ext cx="7848600" cy="564355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851943"/>
            <a:ext cx="7086600" cy="101520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4294982"/>
            <a:ext cx="2743200" cy="36512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fld id="{BCF22DC7-71EF-0D42-98EF-E3AB7E2A66A2}" type="datetimeFigureOut">
              <a:rPr lang="en-US" smtClean="0"/>
              <a:pPr/>
              <a:t>4/7/2025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39806"/>
            <a:ext cx="5258379" cy="91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3" y="1085851"/>
            <a:ext cx="8678863" cy="299918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-5206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Palatino Linotype" panose="02040502050505030304" pitchFamily="18" charset="0"/>
              </a:rPr>
              <a:t>Cornell Cooperative Extension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3" y="1085850"/>
            <a:ext cx="4050507" cy="3657600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8" y="1085850"/>
            <a:ext cx="4358795" cy="3657600"/>
          </a:xfrm>
        </p:spPr>
        <p:txBody>
          <a:bodyPr numCol="1"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-5206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Palatino Linotype" panose="02040502050505030304" pitchFamily="18" charset="0"/>
              </a:rPr>
              <a:t>Cornell Cooperative Extension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7">
            <a:extLst>
              <a:ext uri="{FF2B5EF4-FFF2-40B4-BE49-F238E27FC236}">
                <a16:creationId xmlns:a16="http://schemas.microsoft.com/office/drawing/2014/main" id="{BEA49174-5BEF-38D1-1AD5-598A1067D3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" name="Google Shape;55;p17">
            <a:extLst>
              <a:ext uri="{FF2B5EF4-FFF2-40B4-BE49-F238E27FC236}">
                <a16:creationId xmlns:a16="http://schemas.microsoft.com/office/drawing/2014/main" id="{21CD6935-28C7-59CD-6227-8BE8E663884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588355" y="4694840"/>
            <a:ext cx="36151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6A5052CE-5A14-4A4B-ABB7-5597ED1CBB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116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84452" y="1062732"/>
            <a:ext cx="6789968" cy="2047218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30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Quote or Statement.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84285" y="3427786"/>
            <a:ext cx="6790134" cy="4374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950" b="0" i="1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-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0060" y="4647917"/>
            <a:ext cx="8181594" cy="0"/>
          </a:xfrm>
          <a:prstGeom prst="line">
            <a:avLst/>
          </a:prstGeom>
          <a:ln w="6350" cmpd="sng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7321D3D-410E-4CD6-BEEF-4C768BAB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21277730">
            <a:off x="2544899" y="394055"/>
            <a:ext cx="6493059" cy="4948421"/>
          </a:xfrm>
          <a:prstGeom prst="rect">
            <a:avLst/>
          </a:prstGeom>
        </p:spPr>
      </p:pic>
      <p:pic>
        <p:nvPicPr>
          <p:cNvPr id="8" name="Picture 7" descr="Cornell Cooperative Extension">
            <a:extLst>
              <a:ext uri="{FF2B5EF4-FFF2-40B4-BE49-F238E27FC236}">
                <a16:creationId xmlns:a16="http://schemas.microsoft.com/office/drawing/2014/main" id="{C03757E3-0E2C-4A4C-ADD1-EA630F1A81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0060" y="4731814"/>
            <a:ext cx="3180230" cy="3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5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377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j-lt"/>
          <a:ea typeface="Arial" charset="0"/>
          <a:cs typeface="Arial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>
              <a:lumMod val="60000"/>
              <a:lumOff val="40000"/>
            </a:schemeClr>
          </a:solidFill>
          <a:latin typeface="+mj-lt"/>
          <a:ea typeface="Arial" charset="0"/>
          <a:cs typeface="Arial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j-lt"/>
          <a:ea typeface="Arial" charset="0"/>
          <a:cs typeface="Arial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>
              <a:lumMod val="60000"/>
              <a:lumOff val="40000"/>
            </a:schemeClr>
          </a:solidFill>
          <a:latin typeface="+mj-lt"/>
          <a:ea typeface="Arial" charset="0"/>
          <a:cs typeface="Arial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2">
              <a:lumMod val="60000"/>
              <a:lumOff val="40000"/>
            </a:schemeClr>
          </a:solidFill>
          <a:latin typeface="+mj-lt"/>
          <a:ea typeface="Arial" charset="0"/>
          <a:cs typeface="Arial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emadison.org/" TargetMode="External"/><Relationship Id="rId2" Type="http://schemas.openxmlformats.org/officeDocument/2006/relationships/hyperlink" Target="mailto:llp36@cornell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dison@cornell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in a river&#10;&#10;Description automatically generated">
            <a:extLst>
              <a:ext uri="{FF2B5EF4-FFF2-40B4-BE49-F238E27FC236}">
                <a16:creationId xmlns:a16="http://schemas.microsoft.com/office/drawing/2014/main" id="{5936EF46-FCAA-2327-25A4-2FB5B5B500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2" r="-2" b="30937"/>
          <a:stretch/>
        </p:blipFill>
        <p:spPr>
          <a:xfrm>
            <a:off x="-373957" y="0"/>
            <a:ext cx="9692278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682BFB-93B2-0A48-558C-10A0B2678AFE}"/>
              </a:ext>
            </a:extLst>
          </p:cNvPr>
          <p:cNvSpPr txBox="1"/>
          <p:nvPr/>
        </p:nvSpPr>
        <p:spPr>
          <a:xfrm>
            <a:off x="0" y="199197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Town Board Presentation </a:t>
            </a:r>
          </a:p>
          <a:p>
            <a:pPr algn="ctr"/>
            <a:r>
              <a:rPr lang="en-US" sz="2800" i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Eaton - 2025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D993BB-3729-18BB-AFAF-F5CF19EA4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0150"/>
            <a:ext cx="8473457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5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3945" y="3097529"/>
            <a:ext cx="2276391" cy="1920240"/>
          </a:xfrm>
          <a:custGeom>
            <a:avLst/>
            <a:gdLst/>
            <a:ahLst/>
            <a:cxnLst/>
            <a:rect l="l" t="t" r="r" b="b"/>
            <a:pathLst>
              <a:path w="4552782" h="3889642">
                <a:moveTo>
                  <a:pt x="0" y="0"/>
                </a:moveTo>
                <a:lnTo>
                  <a:pt x="4552782" y="0"/>
                </a:lnTo>
                <a:lnTo>
                  <a:pt x="4552782" y="3889643"/>
                </a:lnTo>
                <a:lnTo>
                  <a:pt x="0" y="38896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56" r="-6956"/>
            </a:stretch>
          </a:blipFill>
          <a:ln w="28575">
            <a:solidFill>
              <a:srgbClr val="C00000"/>
            </a:solidFill>
          </a:ln>
        </p:spPr>
        <p:txBody>
          <a:bodyPr/>
          <a:lstStyle/>
          <a:p>
            <a:endParaRPr lang="en-US" sz="900"/>
          </a:p>
        </p:txBody>
      </p:sp>
      <p:sp>
        <p:nvSpPr>
          <p:cNvPr id="3" name="Freeform 3"/>
          <p:cNvSpPr/>
          <p:nvPr/>
        </p:nvSpPr>
        <p:spPr>
          <a:xfrm>
            <a:off x="6158586" y="3097529"/>
            <a:ext cx="2651470" cy="1920240"/>
          </a:xfrm>
          <a:custGeom>
            <a:avLst/>
            <a:gdLst/>
            <a:ahLst/>
            <a:cxnLst/>
            <a:rect l="l" t="t" r="r" b="b"/>
            <a:pathLst>
              <a:path w="5302940" h="3977205">
                <a:moveTo>
                  <a:pt x="0" y="0"/>
                </a:moveTo>
                <a:lnTo>
                  <a:pt x="5302940" y="0"/>
                </a:lnTo>
                <a:lnTo>
                  <a:pt x="5302940" y="3977206"/>
                </a:lnTo>
                <a:lnTo>
                  <a:pt x="0" y="39772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solidFill>
              <a:srgbClr val="C00000"/>
            </a:solidFill>
          </a:ln>
        </p:spPr>
        <p:txBody>
          <a:bodyPr/>
          <a:lstStyle/>
          <a:p>
            <a:endParaRPr lang="en-US" sz="9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3CF5B5-645F-D395-3212-F0814EEA4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Goal: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to maintain, develop, and promote a viable agricultural economy that benefits Madison County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Flagship Programs: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Open Farm Day, Celebrate Madison, Agritourism, Workshops &amp; 1:1 Consultations on marketing, reaching new markets, etc.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48DD31C-0BC2-9B73-0706-FE281CC2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ym typeface="Work Sans 1"/>
              </a:rPr>
              <a:t>Agriculture Economic Development</a:t>
            </a:r>
            <a:endParaRPr lang="en-US" dirty="0"/>
          </a:p>
        </p:txBody>
      </p:sp>
      <p:pic>
        <p:nvPicPr>
          <p:cNvPr id="11" name="Picture 10" descr="A group of women standing under a tent&#10;&#10;AI-generated content may be incorrect.">
            <a:extLst>
              <a:ext uri="{FF2B5EF4-FFF2-40B4-BE49-F238E27FC236}">
                <a16:creationId xmlns:a16="http://schemas.microsoft.com/office/drawing/2014/main" id="{B7A045B7-807B-78C1-FF80-87C250166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81" y="3100766"/>
            <a:ext cx="2880360" cy="192024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2385F-135A-11D6-331B-260340B5A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085851"/>
            <a:ext cx="5200647" cy="3814167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Goal: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to support landowners to understand and manage their land to encourage healthy forests and waters, and to help youth and adults connect to the natural world.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Flagship Programs: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Environment Day Camp, Master Forest Owners, Climate Steward Volunteers, Environmental Education Workshops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D01B5E-C970-77D2-3D44-195897EB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CFCB052-83C0-E92D-A3FC-EE00499DA35B}"/>
              </a:ext>
            </a:extLst>
          </p:cNvPr>
          <p:cNvSpPr txBox="1">
            <a:spLocks/>
          </p:cNvSpPr>
          <p:nvPr/>
        </p:nvSpPr>
        <p:spPr>
          <a:xfrm>
            <a:off x="438153" y="1238251"/>
            <a:ext cx="8678863" cy="2999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Arial" charset="0"/>
                <a:cs typeface="Arial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Arial" charset="0"/>
                <a:cs typeface="Arial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Arial" charset="0"/>
                <a:cs typeface="Arial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Work Sans 3"/>
            </a:endParaRPr>
          </a:p>
        </p:txBody>
      </p:sp>
      <p:pic>
        <p:nvPicPr>
          <p:cNvPr id="6" name="Picture 5" descr="A person and person in a field&#10;&#10;AI-generated content may be incorrect.">
            <a:extLst>
              <a:ext uri="{FF2B5EF4-FFF2-40B4-BE49-F238E27FC236}">
                <a16:creationId xmlns:a16="http://schemas.microsoft.com/office/drawing/2014/main" id="{933B7293-3828-C512-65C3-3E107230B7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60" y="575668"/>
            <a:ext cx="3243263" cy="432435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4302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73479" y="2628138"/>
            <a:ext cx="2368747" cy="2398682"/>
          </a:xfrm>
          <a:custGeom>
            <a:avLst/>
            <a:gdLst/>
            <a:ahLst/>
            <a:cxnLst/>
            <a:rect l="l" t="t" r="r" b="b"/>
            <a:pathLst>
              <a:path w="3823093" h="3569216">
                <a:moveTo>
                  <a:pt x="0" y="0"/>
                </a:moveTo>
                <a:lnTo>
                  <a:pt x="3823093" y="0"/>
                </a:lnTo>
                <a:lnTo>
                  <a:pt x="3823093" y="3569216"/>
                </a:lnTo>
                <a:lnTo>
                  <a:pt x="0" y="3569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28575">
            <a:solidFill>
              <a:srgbClr val="C00000"/>
            </a:solidFill>
          </a:ln>
        </p:spPr>
        <p:txBody>
          <a:bodyPr/>
          <a:lstStyle/>
          <a:p>
            <a:endParaRPr lang="en-US" sz="900"/>
          </a:p>
        </p:txBody>
      </p:sp>
      <p:sp>
        <p:nvSpPr>
          <p:cNvPr id="3" name="Freeform 3"/>
          <p:cNvSpPr/>
          <p:nvPr/>
        </p:nvSpPr>
        <p:spPr>
          <a:xfrm>
            <a:off x="1066800" y="2745194"/>
            <a:ext cx="3124200" cy="2281626"/>
          </a:xfrm>
          <a:custGeom>
            <a:avLst/>
            <a:gdLst/>
            <a:ahLst/>
            <a:cxnLst/>
            <a:rect l="l" t="t" r="r" b="b"/>
            <a:pathLst>
              <a:path w="4101257" h="3075943">
                <a:moveTo>
                  <a:pt x="0" y="0"/>
                </a:moveTo>
                <a:lnTo>
                  <a:pt x="4101257" y="0"/>
                </a:lnTo>
                <a:lnTo>
                  <a:pt x="4101257" y="3075943"/>
                </a:lnTo>
                <a:lnTo>
                  <a:pt x="0" y="30759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solidFill>
              <a:srgbClr val="C00000"/>
            </a:solidFill>
          </a:ln>
        </p:spPr>
        <p:txBody>
          <a:bodyPr/>
          <a:lstStyle/>
          <a:p>
            <a:endParaRPr lang="en-US" sz="9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F48457-16FE-D730-6E0A-DB3C25BA4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899" y="1155143"/>
            <a:ext cx="8545647" cy="17214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Goal: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to extend research-based information on a variety of home and community-gardening topics to Madison County residents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Flagship programs: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Master Gardener Volunteers, Seed to Supper, Food Preservation, Teaching Garden, Foraging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634F662-5C64-84C9-151E-6CC86200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2"/>
                </a:solidFill>
                <a:sym typeface="Work Sans 1"/>
              </a:rPr>
              <a:t>Community Horticulture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8414" y="1575779"/>
            <a:ext cx="3398945" cy="2549208"/>
          </a:xfrm>
          <a:custGeom>
            <a:avLst/>
            <a:gdLst/>
            <a:ahLst/>
            <a:cxnLst/>
            <a:rect l="l" t="t" r="r" b="b"/>
            <a:pathLst>
              <a:path w="6797889" h="5098416">
                <a:moveTo>
                  <a:pt x="0" y="0"/>
                </a:moveTo>
                <a:lnTo>
                  <a:pt x="6797889" y="0"/>
                </a:lnTo>
                <a:lnTo>
                  <a:pt x="6797889" y="5098417"/>
                </a:lnTo>
                <a:lnTo>
                  <a:pt x="0" y="50984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28575">
            <a:solidFill>
              <a:srgbClr val="C00000"/>
            </a:solidFill>
          </a:ln>
        </p:spPr>
        <p:txBody>
          <a:bodyPr/>
          <a:lstStyle/>
          <a:p>
            <a:endParaRPr lang="en-US" sz="9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1BADE0-142E-01B5-D355-49EE6A5E84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3400" y="1444064"/>
            <a:ext cx="4135341" cy="299918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Goal: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to train volunteers to help seniors &amp; people with disabilities establish or improve economic security by maximizing their tax refund to increase savings and reduce debts.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944830-E6A4-E53B-264B-A43139B8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ym typeface="Work Sans 1"/>
              </a:rPr>
              <a:t>Tax Counseling for the Elderly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14031"/>
            <a:ext cx="1684539" cy="4329469"/>
            <a:chOff x="0" y="-398669"/>
            <a:chExt cx="4492103" cy="1154525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-398669"/>
              <a:ext cx="4492103" cy="11545250"/>
              <a:chOff x="0" y="-76200"/>
              <a:chExt cx="858603" cy="220671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58603" cy="2130513"/>
              </a:xfrm>
              <a:custGeom>
                <a:avLst/>
                <a:gdLst/>
                <a:ahLst/>
                <a:cxnLst/>
                <a:rect l="l" t="t" r="r" b="b"/>
                <a:pathLst>
                  <a:path w="858603" h="2130513">
                    <a:moveTo>
                      <a:pt x="0" y="0"/>
                    </a:moveTo>
                    <a:lnTo>
                      <a:pt x="858603" y="0"/>
                    </a:lnTo>
                    <a:lnTo>
                      <a:pt x="858603" y="2130513"/>
                    </a:lnTo>
                    <a:lnTo>
                      <a:pt x="0" y="2130513"/>
                    </a:lnTo>
                    <a:close/>
                  </a:path>
                </a:pathLst>
              </a:custGeom>
              <a:solidFill>
                <a:srgbClr val="B31B1B"/>
              </a:solidFill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858603" cy="2206713"/>
              </a:xfrm>
              <a:prstGeom prst="rect">
                <a:avLst/>
              </a:prstGeom>
            </p:spPr>
            <p:txBody>
              <a:bodyPr lIns="25400" tIns="25400" rIns="25400" bIns="25400" rtlCol="0" anchor="t"/>
              <a:lstStyle/>
              <a:p>
                <a:pPr algn="ctr">
                  <a:lnSpc>
                    <a:spcPts val="2730"/>
                  </a:lnSpc>
                </a:pPr>
                <a:endParaRPr lang="en-US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Work Sans 3"/>
                </a:endParaRPr>
              </a:p>
              <a:p>
                <a:pPr algn="ctr">
                  <a:lnSpc>
                    <a:spcPts val="2730"/>
                  </a:lnSpc>
                </a:pPr>
                <a:r>
                  <a:rPr lang="en-US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Work Sans 3"/>
                  </a:rPr>
                  <a:t>CNY Dairy, Livestock &amp; Field Crops Team</a:t>
                </a: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3429" y="4898181"/>
              <a:ext cx="4345239" cy="5951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34680" lvl="1" indent="-167340">
                <a:lnSpc>
                  <a:spcPts val="2170"/>
                </a:lnSpc>
                <a:buFont typeface="Arial"/>
                <a:buChar char="•"/>
              </a:pPr>
              <a:r>
                <a:rPr lang="en-US" sz="155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Work Sans 3"/>
                </a:rPr>
                <a:t>$42,000 investment</a:t>
              </a:r>
            </a:p>
            <a:p>
              <a:pPr marL="334680" lvl="1" indent="-167340">
                <a:lnSpc>
                  <a:spcPts val="2170"/>
                </a:lnSpc>
                <a:buFont typeface="Arial"/>
                <a:buChar char="•"/>
              </a:pPr>
              <a:r>
                <a:rPr lang="en-US" sz="155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Work Sans 3"/>
                </a:rPr>
                <a:t>4 regional specialists </a:t>
              </a:r>
            </a:p>
            <a:p>
              <a:pPr marL="334680" lvl="1" indent="-167340">
                <a:lnSpc>
                  <a:spcPts val="2170"/>
                </a:lnSpc>
                <a:buFont typeface="Arial"/>
                <a:buChar char="•"/>
              </a:pPr>
              <a:r>
                <a:rPr lang="en-US" sz="155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Work Sans 3"/>
                </a:rPr>
                <a:t>Serve 8 counties</a:t>
              </a:r>
            </a:p>
            <a:p>
              <a:pPr marL="334680" lvl="1" indent="-167340">
                <a:lnSpc>
                  <a:spcPts val="2170"/>
                </a:lnSpc>
                <a:buFont typeface="Arial"/>
                <a:buChar char="•"/>
              </a:pPr>
              <a:r>
                <a:rPr lang="en-US" sz="1550" dirty="0">
                  <a:solidFill>
                    <a:srgbClr val="0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Work Sans 3"/>
                </a:rPr>
                <a:t>Commercial agriculture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486487" y="963532"/>
            <a:ext cx="1684539" cy="4179968"/>
            <a:chOff x="0" y="0"/>
            <a:chExt cx="4492103" cy="11146581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4492103" cy="11146581"/>
              <a:chOff x="0" y="0"/>
              <a:chExt cx="858603" cy="213051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58603" cy="2130513"/>
              </a:xfrm>
              <a:custGeom>
                <a:avLst/>
                <a:gdLst/>
                <a:ahLst/>
                <a:cxnLst/>
                <a:rect l="l" t="t" r="r" b="b"/>
                <a:pathLst>
                  <a:path w="858603" h="2130513">
                    <a:moveTo>
                      <a:pt x="0" y="0"/>
                    </a:moveTo>
                    <a:lnTo>
                      <a:pt x="858603" y="0"/>
                    </a:lnTo>
                    <a:lnTo>
                      <a:pt x="858603" y="2130513"/>
                    </a:lnTo>
                    <a:lnTo>
                      <a:pt x="0" y="2130513"/>
                    </a:lnTo>
                    <a:close/>
                  </a:path>
                </a:pathLst>
              </a:custGeom>
              <a:solidFill>
                <a:srgbClr val="B31B1B"/>
              </a:solidFill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76200"/>
                <a:ext cx="858603" cy="2206713"/>
              </a:xfrm>
              <a:prstGeom prst="rect">
                <a:avLst/>
              </a:prstGeom>
            </p:spPr>
            <p:txBody>
              <a:bodyPr lIns="25400" tIns="25400" rIns="25400" bIns="25400" rtlCol="0" anchor="t"/>
              <a:lstStyle/>
              <a:p>
                <a:pPr algn="ctr">
                  <a:lnSpc>
                    <a:spcPts val="2730"/>
                  </a:lnSpc>
                </a:pPr>
                <a:endParaRPr lang="en-US" sz="1950" dirty="0">
                  <a:solidFill>
                    <a:srgbClr val="FFFFFF"/>
                  </a:solidFill>
                  <a:latin typeface="Work Sans 3"/>
                  <a:ea typeface="Work Sans 3"/>
                  <a:cs typeface="Work Sans 3"/>
                  <a:sym typeface="Work Sans 3"/>
                </a:endParaRPr>
              </a:p>
              <a:p>
                <a:pPr algn="ctr">
                  <a:lnSpc>
                    <a:spcPts val="2730"/>
                  </a:lnSpc>
                </a:pPr>
                <a:r>
                  <a:rPr lang="en-US" sz="1950" dirty="0">
                    <a:solidFill>
                      <a:srgbClr val="FFFFFF"/>
                    </a:solidFill>
                    <a:latin typeface="Work Sans 3"/>
                    <a:ea typeface="Work Sans 3"/>
                    <a:cs typeface="Work Sans 3"/>
                    <a:sym typeface="Work Sans 3"/>
                  </a:rPr>
                  <a:t>SNAP-Ed Nutrition Education</a:t>
                </a: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73429" y="4898179"/>
              <a:ext cx="4345239" cy="5951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34680" lvl="1" indent="-167340">
                <a:lnSpc>
                  <a:spcPts val="2170"/>
                </a:lnSpc>
                <a:buFont typeface="Arial"/>
                <a:buChar char="•"/>
              </a:pPr>
              <a:r>
                <a:rPr lang="en-US" sz="1550" dirty="0">
                  <a:solidFill>
                    <a:srgbClr val="000000"/>
                  </a:solidFill>
                  <a:latin typeface="Work Sans 3"/>
                  <a:ea typeface="Work Sans 3"/>
                  <a:cs typeface="Work Sans 3"/>
                  <a:sym typeface="Work Sans 3"/>
                </a:rPr>
                <a:t>$0 cost</a:t>
              </a:r>
            </a:p>
            <a:p>
              <a:pPr marL="334680" lvl="1" indent="-167340">
                <a:lnSpc>
                  <a:spcPts val="2170"/>
                </a:lnSpc>
                <a:buFont typeface="Arial"/>
                <a:buChar char="•"/>
              </a:pPr>
              <a:r>
                <a:rPr lang="en-US" sz="1550" dirty="0">
                  <a:solidFill>
                    <a:srgbClr val="000000"/>
                  </a:solidFill>
                  <a:latin typeface="Work Sans 3"/>
                  <a:ea typeface="Work Sans 3"/>
                  <a:cs typeface="Work Sans 3"/>
                  <a:sym typeface="Work Sans 3"/>
                </a:rPr>
                <a:t>3 regional educators</a:t>
              </a:r>
            </a:p>
            <a:p>
              <a:pPr marL="334680" lvl="1" indent="-167340">
                <a:lnSpc>
                  <a:spcPts val="2170"/>
                </a:lnSpc>
                <a:buFont typeface="Arial"/>
                <a:buChar char="•"/>
              </a:pPr>
              <a:r>
                <a:rPr lang="en-US" sz="1550" dirty="0">
                  <a:solidFill>
                    <a:srgbClr val="000000"/>
                  </a:solidFill>
                  <a:latin typeface="Work Sans 3"/>
                  <a:ea typeface="Work Sans 3"/>
                  <a:cs typeface="Work Sans 3"/>
                  <a:sym typeface="Work Sans 3"/>
                </a:rPr>
                <a:t>Serve 3 counties</a:t>
              </a:r>
            </a:p>
            <a:p>
              <a:pPr marL="334680" lvl="1" indent="-167340">
                <a:lnSpc>
                  <a:spcPts val="2170"/>
                </a:lnSpc>
                <a:buFont typeface="Arial"/>
                <a:buChar char="•"/>
              </a:pPr>
              <a:r>
                <a:rPr lang="en-US" sz="1550" dirty="0">
                  <a:solidFill>
                    <a:srgbClr val="000000"/>
                  </a:solidFill>
                  <a:latin typeface="Work Sans 3"/>
                  <a:ea typeface="Work Sans 3"/>
                  <a:cs typeface="Work Sans 3"/>
                  <a:sym typeface="Work Sans 3"/>
                </a:rPr>
                <a:t>Low-Income Nutrition Education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972974" y="963532"/>
            <a:ext cx="1684539" cy="4179968"/>
            <a:chOff x="0" y="0"/>
            <a:chExt cx="858603" cy="21305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58603" cy="2130513"/>
            </a:xfrm>
            <a:custGeom>
              <a:avLst/>
              <a:gdLst/>
              <a:ahLst/>
              <a:cxnLst/>
              <a:rect l="l" t="t" r="r" b="b"/>
              <a:pathLst>
                <a:path w="858603" h="2130513">
                  <a:moveTo>
                    <a:pt x="0" y="0"/>
                  </a:moveTo>
                  <a:lnTo>
                    <a:pt x="858603" y="0"/>
                  </a:lnTo>
                  <a:lnTo>
                    <a:pt x="858603" y="2130513"/>
                  </a:lnTo>
                  <a:lnTo>
                    <a:pt x="0" y="2130513"/>
                  </a:lnTo>
                  <a:close/>
                </a:path>
              </a:pathLst>
            </a:custGeom>
            <a:solidFill>
              <a:srgbClr val="B31B1B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58603" cy="2206713"/>
            </a:xfrm>
            <a:prstGeom prst="rect">
              <a:avLst/>
            </a:prstGeom>
          </p:spPr>
          <p:txBody>
            <a:bodyPr lIns="26250" tIns="26250" rIns="26250" bIns="26250" rtlCol="0" anchor="t"/>
            <a:lstStyle/>
            <a:p>
              <a:pPr algn="ctr">
                <a:lnSpc>
                  <a:spcPts val="2730"/>
                </a:lnSpc>
              </a:pPr>
              <a:endParaRPr lang="en-US" sz="1950" dirty="0">
                <a:solidFill>
                  <a:srgbClr val="FFFFFF"/>
                </a:solidFill>
                <a:latin typeface="Work Sans 3"/>
                <a:ea typeface="Work Sans 3"/>
                <a:cs typeface="Work Sans 3"/>
                <a:sym typeface="Work Sans 3"/>
              </a:endParaRPr>
            </a:p>
            <a:p>
              <a:pPr algn="ctr">
                <a:lnSpc>
                  <a:spcPts val="2730"/>
                </a:lnSpc>
              </a:pPr>
              <a:r>
                <a:rPr lang="en-US" sz="1950" dirty="0">
                  <a:solidFill>
                    <a:srgbClr val="FFFFFF"/>
                  </a:solidFill>
                  <a:latin typeface="Work Sans 3"/>
                  <a:ea typeface="Work Sans 3"/>
                  <a:cs typeface="Work Sans 3"/>
                  <a:sym typeface="Work Sans 3"/>
                </a:rPr>
                <a:t>Harvest NY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000510" y="2765995"/>
            <a:ext cx="1629465" cy="1949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4680" lvl="1" indent="-167340">
              <a:lnSpc>
                <a:spcPts val="2170"/>
              </a:lnSpc>
              <a:buFont typeface="Arial"/>
              <a:buChar char="•"/>
            </a:pPr>
            <a:r>
              <a:rPr lang="en-US" sz="1550" dirty="0">
                <a:solidFill>
                  <a:srgbClr val="000000"/>
                </a:solidFill>
                <a:latin typeface="Work Sans 3"/>
                <a:ea typeface="Work Sans 3"/>
                <a:cs typeface="Work Sans 3"/>
                <a:sym typeface="Work Sans 3"/>
              </a:rPr>
              <a:t>$0 cost</a:t>
            </a:r>
          </a:p>
          <a:p>
            <a:pPr marL="334680" lvl="1" indent="-167340">
              <a:lnSpc>
                <a:spcPts val="2170"/>
              </a:lnSpc>
              <a:buFont typeface="Arial"/>
              <a:buChar char="•"/>
            </a:pPr>
            <a:r>
              <a:rPr lang="en-US" sz="1550" dirty="0">
                <a:solidFill>
                  <a:srgbClr val="000000"/>
                </a:solidFill>
                <a:latin typeface="Work Sans 3"/>
                <a:ea typeface="Work Sans 3"/>
                <a:cs typeface="Work Sans 3"/>
                <a:sym typeface="Work Sans 3"/>
              </a:rPr>
              <a:t>Statewide team</a:t>
            </a:r>
          </a:p>
          <a:p>
            <a:pPr marL="334680" lvl="1" indent="-167340">
              <a:lnSpc>
                <a:spcPts val="2170"/>
              </a:lnSpc>
              <a:buFont typeface="Arial"/>
              <a:buChar char="•"/>
            </a:pPr>
            <a:r>
              <a:rPr lang="en-US" sz="1550" dirty="0">
                <a:solidFill>
                  <a:srgbClr val="000000"/>
                </a:solidFill>
                <a:latin typeface="Work Sans 3"/>
                <a:ea typeface="Work Sans 3"/>
                <a:cs typeface="Work Sans 3"/>
                <a:sym typeface="Work Sans 3"/>
              </a:rPr>
              <a:t>Ag Specialists</a:t>
            </a:r>
          </a:p>
          <a:p>
            <a:pPr marL="334680" lvl="1" indent="-167340">
              <a:lnSpc>
                <a:spcPts val="2170"/>
              </a:lnSpc>
              <a:buFont typeface="Arial"/>
              <a:buChar char="•"/>
            </a:pPr>
            <a:r>
              <a:rPr lang="en-US" sz="1550" dirty="0">
                <a:solidFill>
                  <a:srgbClr val="000000"/>
                </a:solidFill>
                <a:latin typeface="Work Sans 3"/>
                <a:ea typeface="Work Sans 3"/>
                <a:cs typeface="Work Sans 3"/>
                <a:sym typeface="Work Sans 3"/>
              </a:rPr>
              <a:t>Regional Farm to School Coordinator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48420" y="-5655"/>
            <a:ext cx="5931159" cy="80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4"/>
              </a:lnSpc>
            </a:pPr>
            <a:r>
              <a:rPr lang="en-US" sz="40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1"/>
              </a:rPr>
              <a:t>Regional Programs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459462" y="963532"/>
            <a:ext cx="1684539" cy="4179968"/>
            <a:chOff x="0" y="0"/>
            <a:chExt cx="4492103" cy="1114658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492103" cy="11146581"/>
              <a:chOff x="0" y="0"/>
              <a:chExt cx="858603" cy="213051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58603" cy="2130513"/>
              </a:xfrm>
              <a:custGeom>
                <a:avLst/>
                <a:gdLst/>
                <a:ahLst/>
                <a:cxnLst/>
                <a:rect l="l" t="t" r="r" b="b"/>
                <a:pathLst>
                  <a:path w="858603" h="2130513">
                    <a:moveTo>
                      <a:pt x="0" y="0"/>
                    </a:moveTo>
                    <a:lnTo>
                      <a:pt x="858603" y="0"/>
                    </a:lnTo>
                    <a:lnTo>
                      <a:pt x="858603" y="2130513"/>
                    </a:lnTo>
                    <a:lnTo>
                      <a:pt x="0" y="2130513"/>
                    </a:lnTo>
                    <a:close/>
                  </a:path>
                </a:pathLst>
              </a:custGeom>
              <a:solidFill>
                <a:srgbClr val="B31B1B"/>
              </a:solidFill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858603" cy="2206713"/>
              </a:xfrm>
              <a:prstGeom prst="rect">
                <a:avLst/>
              </a:prstGeom>
            </p:spPr>
            <p:txBody>
              <a:bodyPr lIns="25400" tIns="25400" rIns="25400" bIns="25400" rtlCol="0" anchor="t"/>
              <a:lstStyle/>
              <a:p>
                <a:pPr algn="ctr">
                  <a:lnSpc>
                    <a:spcPts val="2730"/>
                  </a:lnSpc>
                </a:pPr>
                <a:endParaRPr lang="en-US" sz="1950" dirty="0">
                  <a:solidFill>
                    <a:srgbClr val="FFFFFF"/>
                  </a:solidFill>
                  <a:latin typeface="Work Sans 3"/>
                  <a:ea typeface="Work Sans 3"/>
                  <a:cs typeface="Work Sans 3"/>
                  <a:sym typeface="Work Sans 3"/>
                </a:endParaRPr>
              </a:p>
              <a:p>
                <a:pPr algn="ctr">
                  <a:lnSpc>
                    <a:spcPts val="2730"/>
                  </a:lnSpc>
                </a:pPr>
                <a:r>
                  <a:rPr lang="en-US" sz="1950" dirty="0">
                    <a:solidFill>
                      <a:srgbClr val="FFFFFF"/>
                    </a:solidFill>
                    <a:latin typeface="Work Sans 3"/>
                    <a:ea typeface="Work Sans 3"/>
                    <a:cs typeface="Work Sans 3"/>
                    <a:sym typeface="Work Sans 3"/>
                  </a:rPr>
                  <a:t>Shared Business Network</a:t>
                </a: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73432" y="4678552"/>
              <a:ext cx="4345239" cy="5951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34680" lvl="1" indent="-167340">
                <a:lnSpc>
                  <a:spcPts val="2170"/>
                </a:lnSpc>
                <a:buFont typeface="Arial"/>
                <a:buChar char="•"/>
              </a:pPr>
              <a:r>
                <a:rPr lang="en-US" sz="1550" dirty="0">
                  <a:solidFill>
                    <a:srgbClr val="000000"/>
                  </a:solidFill>
                  <a:latin typeface="Work Sans 3"/>
                  <a:ea typeface="Work Sans 3"/>
                  <a:cs typeface="Work Sans 3"/>
                  <a:sym typeface="Work Sans 3"/>
                </a:rPr>
                <a:t>$13,000 investment</a:t>
              </a:r>
            </a:p>
            <a:p>
              <a:pPr marL="334680" lvl="1" indent="-167340">
                <a:lnSpc>
                  <a:spcPts val="2170"/>
                </a:lnSpc>
                <a:buFont typeface="Arial"/>
                <a:buChar char="•"/>
              </a:pPr>
              <a:r>
                <a:rPr lang="en-US" sz="1550" dirty="0">
                  <a:solidFill>
                    <a:srgbClr val="000000"/>
                  </a:solidFill>
                  <a:latin typeface="Work Sans 3"/>
                  <a:ea typeface="Work Sans 3"/>
                  <a:cs typeface="Work Sans 3"/>
                  <a:sym typeface="Work Sans 3"/>
                </a:rPr>
                <a:t>Shared Finance, HR, and IT staff</a:t>
              </a:r>
            </a:p>
            <a:p>
              <a:pPr marL="334680" lvl="1" indent="-167340">
                <a:lnSpc>
                  <a:spcPts val="2170"/>
                </a:lnSpc>
                <a:buFont typeface="Arial"/>
                <a:buChar char="•"/>
              </a:pPr>
              <a:r>
                <a:rPr lang="en-US" sz="1550" dirty="0">
                  <a:solidFill>
                    <a:srgbClr val="000000"/>
                  </a:solidFill>
                  <a:latin typeface="Work Sans 3"/>
                  <a:ea typeface="Work Sans 3"/>
                  <a:cs typeface="Work Sans 3"/>
                  <a:sym typeface="Work Sans 3"/>
                </a:rPr>
                <a:t>7 counties share expenses</a:t>
              </a:r>
            </a:p>
          </p:txBody>
        </p:sp>
      </p:grpSp>
      <p:sp>
        <p:nvSpPr>
          <p:cNvPr id="22" name="AutoShape 22"/>
          <p:cNvSpPr/>
          <p:nvPr/>
        </p:nvSpPr>
        <p:spPr>
          <a:xfrm flipV="1">
            <a:off x="-47" y="908764"/>
            <a:ext cx="9144000" cy="9525"/>
          </a:xfrm>
          <a:prstGeom prst="line">
            <a:avLst/>
          </a:prstGeom>
          <a:ln w="1809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555229-DA90-8F2A-BB26-27AC45476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3399"/>
              </p:ext>
            </p:extLst>
          </p:nvPr>
        </p:nvGraphicFramePr>
        <p:xfrm>
          <a:off x="0" y="0"/>
          <a:ext cx="9144000" cy="514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30915727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4195560228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3507546215"/>
                    </a:ext>
                  </a:extLst>
                </a:gridCol>
              </a:tblGrid>
              <a:tr h="41629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422531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Erick Haas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Sullivan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Ag 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74629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Jenn Murphy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Georgetown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Ag 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331233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Roger Saltman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Cazenovia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Veterinary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826605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Lori Shephard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Cazenovia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Education (Secondary)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114874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Sara Dougherty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Lenox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Agriculture &amp; Education (Higher)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433116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Paul Curtin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Cazenovia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Legal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30208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Catherine Cardelus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Hamilton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Environment, Education (Higher)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312510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Evan Sweeney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Cazenovia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Government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18189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Asher Burkhardt-Spiegel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Madison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Production 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846842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Shari Dann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Cazenovia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Environment, Education (Higher)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173967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Dave Rogers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Nelson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Education (Higher)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50450"/>
                  </a:ext>
                </a:extLst>
              </a:tr>
              <a:tr h="39393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Patrick Allen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Cazenovia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Production 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918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20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0F6761-642B-817B-E9A1-4007F6EA5C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Resources for Towns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EDEN, </a:t>
            </a:r>
            <a:r>
              <a:rPr lang="en-US">
                <a:solidFill>
                  <a:schemeClr val="tx2">
                    <a:lumMod val="75000"/>
                  </a:schemeClr>
                </a:solidFill>
              </a:rPr>
              <a:t>Local Roads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Town-Level Clubs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Location &amp; Volunteers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Host or suggest workshops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Board &amp; Committee Members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What are the needs?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7D1C29-CEED-5F69-8B79-A0A365FE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Connect!</a:t>
            </a:r>
          </a:p>
        </p:txBody>
      </p:sp>
    </p:spTree>
    <p:extLst>
      <p:ext uri="{BB962C8B-B14F-4D97-AF65-F5344CB8AC3E}">
        <p14:creationId xmlns:p14="http://schemas.microsoft.com/office/powerpoint/2010/main" val="156847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1B0767B5-524C-4184-7071-EA896CEB3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-1238250"/>
            <a:ext cx="9220200" cy="691515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F50F61-F283-8A6D-9BDE-8683413912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33400" y="933450"/>
            <a:ext cx="8077200" cy="3276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CCE is the go-to place for Madison County residents to access research-based information and programs that improve social well-being, ecological sustainability, economic and community vitality.</a:t>
            </a:r>
          </a:p>
        </p:txBody>
      </p:sp>
    </p:spTree>
    <p:extLst>
      <p:ext uri="{BB962C8B-B14F-4D97-AF65-F5344CB8AC3E}">
        <p14:creationId xmlns:p14="http://schemas.microsoft.com/office/powerpoint/2010/main" val="2948377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400D0C-4CC7-2561-1194-C1C77C2FAC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Larkin Podsiedlik</a:t>
            </a:r>
          </a:p>
          <a:p>
            <a:pPr marL="0" indent="0" algn="ctr"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llp36@cornell.edu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315-885-3886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6AD62C-244F-A324-7603-F39FDB10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99" y="461818"/>
            <a:ext cx="8779901" cy="4525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Contact Us!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31BDE-4265-AE22-6BEB-AEBF4B04567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30315" y="4098295"/>
            <a:ext cx="6789737" cy="4381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www.ccemadison.org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|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Madison@cornell.edu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781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024A02-D52B-7B9E-13E3-19FE39CEE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Ag In the Classroom @ Morrisville-Eaton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4-H Explorers’ Club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Open Farm Day – 2-3 Farms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Teaching Garden &amp; Seed to Supper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Tax Counseling for the Elderly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SNAP-Ed @ Morrisville-Eaton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October 2024 – February 2025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22 Workshops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5 Calls &amp; Inquiries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8EBE6F-181C-2BFE-B1FA-0006769E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Serving Eaton</a:t>
            </a:r>
          </a:p>
        </p:txBody>
      </p:sp>
    </p:spTree>
    <p:extLst>
      <p:ext uri="{BB962C8B-B14F-4D97-AF65-F5344CB8AC3E}">
        <p14:creationId xmlns:p14="http://schemas.microsoft.com/office/powerpoint/2010/main" val="188161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lf sticking its tongue out in a cage&#10;&#10;Description automatically generated">
            <a:extLst>
              <a:ext uri="{FF2B5EF4-FFF2-40B4-BE49-F238E27FC236}">
                <a16:creationId xmlns:a16="http://schemas.microsoft.com/office/drawing/2014/main" id="{877E8D68-BAE2-9004-962E-91D224997A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6244"/>
            <a:ext cx="9144000" cy="6079744"/>
          </a:xfrm>
          <a:prstGeom prst="rect">
            <a:avLst/>
          </a:prstGeom>
        </p:spPr>
      </p:pic>
      <p:sp>
        <p:nvSpPr>
          <p:cNvPr id="5" name="Google Shape;91;p3">
            <a:extLst>
              <a:ext uri="{FF2B5EF4-FFF2-40B4-BE49-F238E27FC236}">
                <a16:creationId xmlns:a16="http://schemas.microsoft.com/office/drawing/2014/main" id="{158A7096-BA10-C8A5-9BC5-14C25FED5BE7}"/>
              </a:ext>
            </a:extLst>
          </p:cNvPr>
          <p:cNvSpPr txBox="1"/>
          <p:nvPr/>
        </p:nvSpPr>
        <p:spPr>
          <a:xfrm>
            <a:off x="468457" y="1327297"/>
            <a:ext cx="5751591" cy="31831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0" cap="none" spc="0" baseline="0" dirty="0">
              <a:uFillTx/>
              <a:latin typeface="Work Sans" pitchFamily="2" charset="0"/>
              <a:cs typeface="Calibri" pitchFamily="3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7251A4-B555-9D8B-2C7B-396F5593718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38100" y="1606623"/>
            <a:ext cx="9220200" cy="193025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Cornell Cooperative Extension Madison County  puts knowledge to work in pursuit of economic vitality, ecological sustainability, and social well-being.  We bring local experience and research-based solutions together, helping Madison County families and communities thrive in our rapidly changing world.</a:t>
            </a:r>
            <a:endParaRPr lang="en-US" sz="1800" b="1" i="0" u="none" strike="noStrike" kern="0" cap="none" spc="0" baseline="0" dirty="0">
              <a:solidFill>
                <a:schemeClr val="tx2">
                  <a:lumMod val="50000"/>
                </a:schemeClr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0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089361" cy="5112766"/>
          </a:xfrm>
          <a:custGeom>
            <a:avLst/>
            <a:gdLst/>
            <a:ahLst/>
            <a:cxnLst/>
            <a:rect l="l" t="t" r="r" b="b"/>
            <a:pathLst>
              <a:path w="18178722" h="10225531">
                <a:moveTo>
                  <a:pt x="0" y="0"/>
                </a:moveTo>
                <a:lnTo>
                  <a:pt x="18178722" y="0"/>
                </a:lnTo>
                <a:lnTo>
                  <a:pt x="18178722" y="10225531"/>
                </a:lnTo>
                <a:lnTo>
                  <a:pt x="0" y="102255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FCFE5E-E0D3-8624-2AD8-D0184AA164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4" y="1085851"/>
            <a:ext cx="5429246" cy="377189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True partnership between federal, state, and county government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County Law 224 statutorily authorizes establishment of CCE as: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Subordinate governmental agency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Local unincorporated organization of citizens of the county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Operates under administration approved by Cornell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Subordinate governmental agency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Tax exempt under 501c3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Body</a:t>
            </a:r>
          </a:p>
          <a:p>
            <a:pPr lvl="1"/>
            <a:endParaRPr lang="en-US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F7831E-75F5-0B9B-1605-D08ABDAD7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CCE?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193809-A41A-E4BB-6773-A3532B8F7162}"/>
              </a:ext>
            </a:extLst>
          </p:cNvPr>
          <p:cNvGrpSpPr/>
          <p:nvPr/>
        </p:nvGrpSpPr>
        <p:grpSpPr>
          <a:xfrm>
            <a:off x="5908807" y="1352550"/>
            <a:ext cx="2921365" cy="2921365"/>
            <a:chOff x="5659690" y="-171450"/>
            <a:chExt cx="2921365" cy="2921365"/>
          </a:xfrm>
        </p:grpSpPr>
        <p:pic>
          <p:nvPicPr>
            <p:cNvPr id="4" name="Picture 3" descr="A person holding a piece of food&#10;&#10;Description automatically generated">
              <a:extLst>
                <a:ext uri="{FF2B5EF4-FFF2-40B4-BE49-F238E27FC236}">
                  <a16:creationId xmlns:a16="http://schemas.microsoft.com/office/drawing/2014/main" id="{FB4FA027-8F64-9A18-2A95-5C2AEFE33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690" y="-171450"/>
              <a:ext cx="2921365" cy="292136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42BEEA-2EFC-0933-F774-8098EEE6FB93}"/>
                </a:ext>
              </a:extLst>
            </p:cNvPr>
            <p:cNvSpPr txBox="1"/>
            <p:nvPr/>
          </p:nvSpPr>
          <p:spPr>
            <a:xfrm>
              <a:off x="5761655" y="2263934"/>
              <a:ext cx="2819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Irrigation Workshop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66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1;p3">
            <a:extLst>
              <a:ext uri="{FF2B5EF4-FFF2-40B4-BE49-F238E27FC236}">
                <a16:creationId xmlns:a16="http://schemas.microsoft.com/office/drawing/2014/main" id="{158A7096-BA10-C8A5-9BC5-14C25FED5BE7}"/>
              </a:ext>
            </a:extLst>
          </p:cNvPr>
          <p:cNvSpPr txBox="1"/>
          <p:nvPr/>
        </p:nvSpPr>
        <p:spPr>
          <a:xfrm>
            <a:off x="3657600" y="971549"/>
            <a:ext cx="5486398" cy="39616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1862 Morrill Act formed the Land Grant University System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kern="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1865 Cornell University incorporates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u="none" strike="noStrike" kern="0" cap="none" spc="0" baseline="0" dirty="0">
                <a:solidFill>
                  <a:schemeClr val="tx2">
                    <a:lumMod val="75000"/>
                  </a:schemeClr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1887 Hatch Act created the ag experiment stations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kern="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1890 Morrill Act was genesis for HBCUs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u="none" strike="noStrike" kern="0" cap="none" spc="0" baseline="0" dirty="0">
                <a:solidFill>
                  <a:schemeClr val="tx2">
                    <a:lumMod val="75000"/>
                  </a:schemeClr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1914 Smith-Lever Act formed Extension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kern="0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1917 CCE Madison formed</a:t>
            </a:r>
            <a:endParaRPr lang="en-US" sz="1600" b="0" i="0" u="none" strike="noStrike" kern="0" cap="none" spc="0" baseline="0" dirty="0">
              <a:solidFill>
                <a:schemeClr val="tx2">
                  <a:lumMod val="75000"/>
                </a:schemeClr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66985-1C53-36BF-F18F-9B836CE14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&amp; Foundations</a:t>
            </a:r>
          </a:p>
        </p:txBody>
      </p:sp>
      <p:pic>
        <p:nvPicPr>
          <p:cNvPr id="9" name="Picture 8" descr="A group of people standing next to a table&#10;&#10;Description automatically generated">
            <a:extLst>
              <a:ext uri="{FF2B5EF4-FFF2-40B4-BE49-F238E27FC236}">
                <a16:creationId xmlns:a16="http://schemas.microsoft.com/office/drawing/2014/main" id="{E9CAA76F-D809-EB09-1434-0F10B48DC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73"/>
          <a:stretch/>
        </p:blipFill>
        <p:spPr>
          <a:xfrm rot="5400000">
            <a:off x="388" y="1504562"/>
            <a:ext cx="3961624" cy="289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DEA643-94EB-FDE5-40BB-92361F9AB057}"/>
              </a:ext>
            </a:extLst>
          </p:cNvPr>
          <p:cNvSpPr txBox="1"/>
          <p:nvPr/>
        </p:nvSpPr>
        <p:spPr>
          <a:xfrm>
            <a:off x="533400" y="434839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 County Fair – Wildlife Exhibit</a:t>
            </a:r>
          </a:p>
        </p:txBody>
      </p:sp>
    </p:spTree>
    <p:extLst>
      <p:ext uri="{BB962C8B-B14F-4D97-AF65-F5344CB8AC3E}">
        <p14:creationId xmlns:p14="http://schemas.microsoft.com/office/powerpoint/2010/main" val="308626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71C2F-CD75-E7E2-D941-E23D50C62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085851"/>
            <a:ext cx="4972047" cy="392429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Environment and Natural Resources, Sustainable Energy and Climate Change</a:t>
            </a: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4-H Youth Development/Children, Youth, Family</a:t>
            </a: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Nutrition, Food Safety and Security, and Obesity Prevention </a:t>
            </a: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Community and Economic Vitality </a:t>
            </a: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Agriculture and Food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solidFill>
                <a:schemeClr val="tx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F9887-4B05-0FD7-6501-DA693939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Statewide Mission Areas</a:t>
            </a:r>
          </a:p>
        </p:txBody>
      </p:sp>
      <p:pic>
        <p:nvPicPr>
          <p:cNvPr id="9" name="Picture 8" descr="A couple of men standing in a field&#10;&#10;Description automatically generated">
            <a:extLst>
              <a:ext uri="{FF2B5EF4-FFF2-40B4-BE49-F238E27FC236}">
                <a16:creationId xmlns:a16="http://schemas.microsoft.com/office/drawing/2014/main" id="{E394F572-601E-F074-A274-04F4BB4C3C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36" y="461056"/>
            <a:ext cx="3151265" cy="2100843"/>
          </a:xfrm>
          <a:prstGeom prst="rect">
            <a:avLst/>
          </a:prstGeom>
        </p:spPr>
      </p:pic>
      <p:pic>
        <p:nvPicPr>
          <p:cNvPr id="11" name="Picture 10" descr="A group of people forming letters on grass&#10;&#10;Description automatically generated">
            <a:extLst>
              <a:ext uri="{FF2B5EF4-FFF2-40B4-BE49-F238E27FC236}">
                <a16:creationId xmlns:a16="http://schemas.microsoft.com/office/drawing/2014/main" id="{C8B432C8-AEE7-8DCC-7A81-8E7B5BFB0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36" y="2808154"/>
            <a:ext cx="3151265" cy="21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8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93893" y="407191"/>
            <a:ext cx="3472809" cy="4329119"/>
          </a:xfrm>
          <a:custGeom>
            <a:avLst/>
            <a:gdLst/>
            <a:ahLst/>
            <a:cxnLst/>
            <a:rect l="l" t="t" r="r" b="b"/>
            <a:pathLst>
              <a:path w="6945618" h="8658237">
                <a:moveTo>
                  <a:pt x="0" y="0"/>
                </a:moveTo>
                <a:lnTo>
                  <a:pt x="6945618" y="0"/>
                </a:lnTo>
                <a:lnTo>
                  <a:pt x="6945618" y="8658236"/>
                </a:lnTo>
                <a:lnTo>
                  <a:pt x="0" y="8658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" name="TextBox 3"/>
          <p:cNvSpPr txBox="1"/>
          <p:nvPr/>
        </p:nvSpPr>
        <p:spPr>
          <a:xfrm>
            <a:off x="200463" y="352654"/>
            <a:ext cx="5473332" cy="5450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85"/>
              </a:lnSpc>
            </a:pPr>
            <a:r>
              <a:rPr lang="en-US" sz="32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1"/>
              </a:rPr>
              <a:t>4-H Youth Development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6A214F-4371-8A48-F7CC-8D12F4BFB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5753" y="1085851"/>
            <a:ext cx="5048247" cy="3695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Goal: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to empower youth with the skills to lead for a lifetime through high-quality programs that promote youth thriving.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Flagship programs: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 Explorers’ Club, Ag In the Classroom, Public Presentations, Dairy Bowl, Fair, Camp, Statewide Experiences, and local Clubs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02469" y="1051155"/>
            <a:ext cx="1661338" cy="2279190"/>
          </a:xfrm>
          <a:custGeom>
            <a:avLst/>
            <a:gdLst/>
            <a:ahLst/>
            <a:cxnLst/>
            <a:rect l="l" t="t" r="r" b="b"/>
            <a:pathLst>
              <a:path w="3322675" h="4558380">
                <a:moveTo>
                  <a:pt x="0" y="0"/>
                </a:moveTo>
                <a:lnTo>
                  <a:pt x="3322675" y="0"/>
                </a:lnTo>
                <a:lnTo>
                  <a:pt x="3322675" y="4558380"/>
                </a:lnTo>
                <a:lnTo>
                  <a:pt x="0" y="4558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 sz="900"/>
          </a:p>
        </p:txBody>
      </p:sp>
      <p:sp>
        <p:nvSpPr>
          <p:cNvPr id="3" name="Freeform 3"/>
          <p:cNvSpPr/>
          <p:nvPr/>
        </p:nvSpPr>
        <p:spPr>
          <a:xfrm>
            <a:off x="4686751" y="1051155"/>
            <a:ext cx="2110111" cy="2279190"/>
          </a:xfrm>
          <a:custGeom>
            <a:avLst/>
            <a:gdLst/>
            <a:ahLst/>
            <a:cxnLst/>
            <a:rect l="l" t="t" r="r" b="b"/>
            <a:pathLst>
              <a:path w="4220221" h="4558380">
                <a:moveTo>
                  <a:pt x="0" y="0"/>
                </a:moveTo>
                <a:lnTo>
                  <a:pt x="4220221" y="0"/>
                </a:lnTo>
                <a:lnTo>
                  <a:pt x="4220221" y="4558380"/>
                </a:lnTo>
                <a:lnTo>
                  <a:pt x="0" y="4558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 sz="900"/>
          </a:p>
        </p:txBody>
      </p:sp>
      <p:sp>
        <p:nvSpPr>
          <p:cNvPr id="4" name="Freeform 4"/>
          <p:cNvSpPr/>
          <p:nvPr/>
        </p:nvSpPr>
        <p:spPr>
          <a:xfrm>
            <a:off x="5566852" y="2990178"/>
            <a:ext cx="2460020" cy="1845015"/>
          </a:xfrm>
          <a:custGeom>
            <a:avLst/>
            <a:gdLst/>
            <a:ahLst/>
            <a:cxnLst/>
            <a:rect l="l" t="t" r="r" b="b"/>
            <a:pathLst>
              <a:path w="4920040" h="3690030">
                <a:moveTo>
                  <a:pt x="0" y="0"/>
                </a:moveTo>
                <a:lnTo>
                  <a:pt x="4920040" y="0"/>
                </a:lnTo>
                <a:lnTo>
                  <a:pt x="4920040" y="3690030"/>
                </a:lnTo>
                <a:lnTo>
                  <a:pt x="0" y="36900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US" sz="9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B9CAD6-6640-9E7A-843E-1E524E759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979" y="1122607"/>
            <a:ext cx="4365021" cy="37351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Goal: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to promote and support increased agricultural output, use of best management practices through producer education, technical assistance, community building.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Flagship programs: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3"/>
              </a:rPr>
              <a:t>soil testing, 1:1 farm consultations, and workshops on production topics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9A9E5B1-2B45-EA82-8F5D-F5C1EB11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64" y="630712"/>
            <a:ext cx="8320836" cy="452582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1"/>
              </a:rPr>
              <a:t>Agriculture &amp; Horticulture (Commercial)</a:t>
            </a:r>
            <a:br>
              <a:rPr lang="en-US" sz="32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ork Sans 1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CE Colors">
      <a:dk1>
        <a:srgbClr val="002B49"/>
      </a:dk1>
      <a:lt1>
        <a:sysClr val="window" lastClr="FFFFFF"/>
      </a:lt1>
      <a:dk2>
        <a:srgbClr val="53565A"/>
      </a:dk2>
      <a:lt2>
        <a:srgbClr val="8C857B"/>
      </a:lt2>
      <a:accent1>
        <a:srgbClr val="A6192E"/>
      </a:accent1>
      <a:accent2>
        <a:srgbClr val="53565A"/>
      </a:accent2>
      <a:accent3>
        <a:srgbClr val="002B49"/>
      </a:accent3>
      <a:accent4>
        <a:srgbClr val="0085CA"/>
      </a:accent4>
      <a:accent5>
        <a:srgbClr val="ED8B00"/>
      </a:accent5>
      <a:accent6>
        <a:srgbClr val="64A700"/>
      </a:accent6>
      <a:hlink>
        <a:srgbClr val="A6192E"/>
      </a:hlink>
      <a:folHlink>
        <a:srgbClr val="002B49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E PPT Template Cornell Simple" id="{0D3A41BD-0012-4355-B3C5-2B7EB124DAE0}" vid="{22D8B6D2-39B2-490F-A722-1619B3617F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" ma:contentTypeDescription="Create a new document." ma:contentTypeScope="" ma:versionID="3614ce1bb16ec63bf293f189bde7aefe">
  <xsd:schema xmlns:xsd="http://www.w3.org/2001/XMLSchema" xmlns:xs="http://www.w3.org/2001/XMLSchema" xmlns:p="http://schemas.microsoft.com/office/2006/metadata/properties" xmlns:ns3="e4c1ce05-e5f0-4c81-a246-c4d1ac965303" targetNamespace="http://schemas.microsoft.com/office/2006/metadata/properties" ma:root="true" ma:fieldsID="4f49565d3251dd9cea50611ca027943f" ns3:_="">
    <xsd:import namespace="e4c1ce05-e5f0-4c81-a246-c4d1ac96530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purl.org/dc/elements/1.1/"/>
    <ds:schemaRef ds:uri="http://schemas.microsoft.com/office/2006/metadata/properties"/>
    <ds:schemaRef ds:uri="e4c1ce05-e5f0-4c81-a246-c4d1ac96530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111076-6C93-404C-A722-C485E711B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CCE PPT Template Cornell Simple</Template>
  <TotalTime>2961</TotalTime>
  <Words>718</Words>
  <Application>Microsoft Office PowerPoint</Application>
  <PresentationFormat>On-screen Show (16:9)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Georgia</vt:lpstr>
      <vt:lpstr>Helvetica</vt:lpstr>
      <vt:lpstr>Palatino Linotype</vt:lpstr>
      <vt:lpstr>Roboto</vt:lpstr>
      <vt:lpstr>Work Sans</vt:lpstr>
      <vt:lpstr>Work Sans 1</vt:lpstr>
      <vt:lpstr>Work Sans 3</vt:lpstr>
      <vt:lpstr>Office Theme</vt:lpstr>
      <vt:lpstr>PowerPoint Presentation</vt:lpstr>
      <vt:lpstr>Serving Eaton</vt:lpstr>
      <vt:lpstr>PowerPoint Presentation</vt:lpstr>
      <vt:lpstr>PowerPoint Presentation</vt:lpstr>
      <vt:lpstr>What is CCE?</vt:lpstr>
      <vt:lpstr>History &amp; Foundations</vt:lpstr>
      <vt:lpstr>Statewide Mission Areas</vt:lpstr>
      <vt:lpstr>PowerPoint Presentation</vt:lpstr>
      <vt:lpstr>Agriculture &amp; Horticulture (Commercial) </vt:lpstr>
      <vt:lpstr>Agriculture Economic Development</vt:lpstr>
      <vt:lpstr>Environment</vt:lpstr>
      <vt:lpstr>Community Horticulture</vt:lpstr>
      <vt:lpstr>Tax Counseling for the Elderly</vt:lpstr>
      <vt:lpstr>PowerPoint Presentation</vt:lpstr>
      <vt:lpstr>PowerPoint Presentation</vt:lpstr>
      <vt:lpstr>Let’s Connect!</vt:lpstr>
      <vt:lpstr>PowerPoint Presentation</vt:lpstr>
      <vt:lpstr>Contact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Larkin L Podsiedlik</dc:creator>
  <cp:lastModifiedBy>Larkin L Podsiedlik</cp:lastModifiedBy>
  <cp:revision>10</cp:revision>
  <dcterms:created xsi:type="dcterms:W3CDTF">2025-02-03T13:51:23Z</dcterms:created>
  <dcterms:modified xsi:type="dcterms:W3CDTF">2025-04-07T16:19:20Z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